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4"/>
  </p:sldMasterIdLst>
  <p:notesMasterIdLst>
    <p:notesMasterId r:id="rId14"/>
  </p:notesMasterIdLst>
  <p:sldIdLst>
    <p:sldId id="256" r:id="rId5"/>
    <p:sldId id="273" r:id="rId6"/>
    <p:sldId id="276" r:id="rId7"/>
    <p:sldId id="279" r:id="rId8"/>
    <p:sldId id="280" r:id="rId9"/>
    <p:sldId id="281" r:id="rId10"/>
    <p:sldId id="282" r:id="rId11"/>
    <p:sldId id="284" r:id="rId12"/>
    <p:sldId id="28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580" autoAdjust="0"/>
    <p:restoredTop sz="53532" autoAdjust="0"/>
  </p:normalViewPr>
  <p:slideViewPr>
    <p:cSldViewPr snapToGrid="0">
      <p:cViewPr varScale="1">
        <p:scale>
          <a:sx n="33" d="100"/>
          <a:sy n="33" d="100"/>
        </p:scale>
        <p:origin x="116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glovich, Lisa A CIV DFAS JAL (USA)" userId="d95864e2-5f9d-4433-aab3-0f58b150fa9c" providerId="ADAL" clId="{FC4EC519-5E8D-4A81-B200-9E29AFF82F81}"/>
    <pc:docChg chg="delSld modSld">
      <pc:chgData name="Keglovich, Lisa A CIV DFAS JAL (USA)" userId="d95864e2-5f9d-4433-aab3-0f58b150fa9c" providerId="ADAL" clId="{FC4EC519-5E8D-4A81-B200-9E29AFF82F81}" dt="2024-10-04T20:35:46.831" v="11" actId="20577"/>
      <pc:docMkLst>
        <pc:docMk/>
      </pc:docMkLst>
      <pc:sldChg chg="modSp mod modNotesTx">
        <pc:chgData name="Keglovich, Lisa A CIV DFAS JAL (USA)" userId="d95864e2-5f9d-4433-aab3-0f58b150fa9c" providerId="ADAL" clId="{FC4EC519-5E8D-4A81-B200-9E29AFF82F81}" dt="2024-10-04T20:34:37.798" v="2" actId="6549"/>
        <pc:sldMkLst>
          <pc:docMk/>
          <pc:sldMk cId="2645158036" sldId="273"/>
        </pc:sldMkLst>
        <pc:spChg chg="mod">
          <ac:chgData name="Keglovich, Lisa A CIV DFAS JAL (USA)" userId="d95864e2-5f9d-4433-aab3-0f58b150fa9c" providerId="ADAL" clId="{FC4EC519-5E8D-4A81-B200-9E29AFF82F81}" dt="2024-10-04T20:28:18.995" v="1" actId="6549"/>
          <ac:spMkLst>
            <pc:docMk/>
            <pc:sldMk cId="2645158036" sldId="273"/>
            <ac:spMk id="9" creationId="{00000000-0000-0000-0000-000000000000}"/>
          </ac:spMkLst>
        </pc:spChg>
      </pc:sldChg>
      <pc:sldChg chg="modNotesTx">
        <pc:chgData name="Keglovich, Lisa A CIV DFAS JAL (USA)" userId="d95864e2-5f9d-4433-aab3-0f58b150fa9c" providerId="ADAL" clId="{FC4EC519-5E8D-4A81-B200-9E29AFF82F81}" dt="2024-10-04T20:35:27.340" v="10" actId="6549"/>
        <pc:sldMkLst>
          <pc:docMk/>
          <pc:sldMk cId="3667607415" sldId="276"/>
        </pc:sldMkLst>
      </pc:sldChg>
      <pc:sldChg chg="modNotesTx">
        <pc:chgData name="Keglovich, Lisa A CIV DFAS JAL (USA)" userId="d95864e2-5f9d-4433-aab3-0f58b150fa9c" providerId="ADAL" clId="{FC4EC519-5E8D-4A81-B200-9E29AFF82F81}" dt="2024-10-04T20:35:46.831" v="11" actId="20577"/>
        <pc:sldMkLst>
          <pc:docMk/>
          <pc:sldMk cId="3177869535" sldId="279"/>
        </pc:sldMkLst>
      </pc:sldChg>
      <pc:sldChg chg="modNotesTx">
        <pc:chgData name="Keglovich, Lisa A CIV DFAS JAL (USA)" userId="d95864e2-5f9d-4433-aab3-0f58b150fa9c" providerId="ADAL" clId="{FC4EC519-5E8D-4A81-B200-9E29AFF82F81}" dt="2024-10-04T20:34:52.274" v="4" actId="6549"/>
        <pc:sldMkLst>
          <pc:docMk/>
          <pc:sldMk cId="3026324083" sldId="280"/>
        </pc:sldMkLst>
      </pc:sldChg>
      <pc:sldChg chg="modNotesTx">
        <pc:chgData name="Keglovich, Lisa A CIV DFAS JAL (USA)" userId="d95864e2-5f9d-4433-aab3-0f58b150fa9c" providerId="ADAL" clId="{FC4EC519-5E8D-4A81-B200-9E29AFF82F81}" dt="2024-10-04T20:35:02.875" v="6" actId="6549"/>
        <pc:sldMkLst>
          <pc:docMk/>
          <pc:sldMk cId="4146065339" sldId="281"/>
        </pc:sldMkLst>
      </pc:sldChg>
      <pc:sldChg chg="modNotesTx">
        <pc:chgData name="Keglovich, Lisa A CIV DFAS JAL (USA)" userId="d95864e2-5f9d-4433-aab3-0f58b150fa9c" providerId="ADAL" clId="{FC4EC519-5E8D-4A81-B200-9E29AFF82F81}" dt="2024-10-04T20:35:07.335" v="7" actId="6549"/>
        <pc:sldMkLst>
          <pc:docMk/>
          <pc:sldMk cId="577449771" sldId="282"/>
        </pc:sldMkLst>
      </pc:sldChg>
      <pc:sldChg chg="modNotesTx">
        <pc:chgData name="Keglovich, Lisa A CIV DFAS JAL (USA)" userId="d95864e2-5f9d-4433-aab3-0f58b150fa9c" providerId="ADAL" clId="{FC4EC519-5E8D-4A81-B200-9E29AFF82F81}" dt="2024-10-04T20:35:15.646" v="9" actId="6549"/>
        <pc:sldMkLst>
          <pc:docMk/>
          <pc:sldMk cId="2915356503" sldId="284"/>
        </pc:sldMkLst>
      </pc:sldChg>
      <pc:sldChg chg="del">
        <pc:chgData name="Keglovich, Lisa A CIV DFAS JAL (USA)" userId="d95864e2-5f9d-4433-aab3-0f58b150fa9c" providerId="ADAL" clId="{FC4EC519-5E8D-4A81-B200-9E29AFF82F81}" dt="2024-10-04T20:28:11.789" v="0" actId="2696"/>
        <pc:sldMkLst>
          <pc:docMk/>
          <pc:sldMk cId="3242118209" sldId="28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risty_hall\AppData\Local\Microsoft\Windows\INetCache\Content.Outlook\0CZ3UAX6\Contract%20Input%20Inventory%20Forecast_%20(00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Timeliness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Timeliness!$C$4:$C$22</c:f>
              <c:strCache>
                <c:ptCount val="19"/>
                <c:pt idx="0">
                  <c:v> 179 </c:v>
                </c:pt>
                <c:pt idx="1">
                  <c:v> 584 </c:v>
                </c:pt>
                <c:pt idx="2">
                  <c:v> 719 </c:v>
                </c:pt>
                <c:pt idx="3">
                  <c:v> 711 </c:v>
                </c:pt>
                <c:pt idx="4">
                  <c:v> 714 </c:v>
                </c:pt>
                <c:pt idx="5">
                  <c:v> 489 </c:v>
                </c:pt>
                <c:pt idx="6">
                  <c:v> 95 </c:v>
                </c:pt>
                <c:pt idx="7">
                  <c:v> 841 </c:v>
                </c:pt>
                <c:pt idx="8">
                  <c:v> 812 </c:v>
                </c:pt>
                <c:pt idx="9">
                  <c:v> 906 </c:v>
                </c:pt>
                <c:pt idx="10">
                  <c:v> 891 </c:v>
                </c:pt>
                <c:pt idx="11">
                  <c:v> 716 </c:v>
                </c:pt>
                <c:pt idx="12">
                  <c:v> 755 </c:v>
                </c:pt>
                <c:pt idx="13">
                  <c:v> 515 </c:v>
                </c:pt>
                <c:pt idx="14">
                  <c:v> 552 </c:v>
                </c:pt>
                <c:pt idx="15">
                  <c:v> 616 </c:v>
                </c:pt>
                <c:pt idx="16">
                  <c:v> 584 </c:v>
                </c:pt>
                <c:pt idx="17">
                  <c:v> 600 </c:v>
                </c:pt>
                <c:pt idx="18">
                  <c:v> 769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Timeliness!$A$4:$A$22</c:f>
              <c:numCache>
                <c:formatCode>m/d/yyyy</c:formatCode>
                <c:ptCount val="19"/>
                <c:pt idx="0">
                  <c:v>45444</c:v>
                </c:pt>
                <c:pt idx="1">
                  <c:v>45446</c:v>
                </c:pt>
                <c:pt idx="2">
                  <c:v>45447</c:v>
                </c:pt>
                <c:pt idx="3">
                  <c:v>45448</c:v>
                </c:pt>
                <c:pt idx="4">
                  <c:v>45449</c:v>
                </c:pt>
                <c:pt idx="5">
                  <c:v>45450</c:v>
                </c:pt>
                <c:pt idx="6">
                  <c:v>45451</c:v>
                </c:pt>
                <c:pt idx="7">
                  <c:v>45453</c:v>
                </c:pt>
                <c:pt idx="8">
                  <c:v>45454</c:v>
                </c:pt>
                <c:pt idx="9">
                  <c:v>45455</c:v>
                </c:pt>
                <c:pt idx="10">
                  <c:v>45456</c:v>
                </c:pt>
                <c:pt idx="11">
                  <c:v>45457</c:v>
                </c:pt>
                <c:pt idx="12">
                  <c:v>45458</c:v>
                </c:pt>
                <c:pt idx="13">
                  <c:v>45460</c:v>
                </c:pt>
                <c:pt idx="14">
                  <c:v>45461</c:v>
                </c:pt>
                <c:pt idx="15">
                  <c:v>45463</c:v>
                </c:pt>
                <c:pt idx="16">
                  <c:v>45464</c:v>
                </c:pt>
                <c:pt idx="17">
                  <c:v>45465</c:v>
                </c:pt>
                <c:pt idx="18">
                  <c:v>45467</c:v>
                </c:pt>
              </c:numCache>
            </c:numRef>
          </c:cat>
          <c:val>
            <c:numRef>
              <c:f>Timeliness!$D$4:$D$22</c:f>
              <c:numCache>
                <c:formatCode>#,##0</c:formatCode>
                <c:ptCount val="19"/>
                <c:pt idx="0">
                  <c:v>185</c:v>
                </c:pt>
                <c:pt idx="1">
                  <c:v>586</c:v>
                </c:pt>
                <c:pt idx="2">
                  <c:v>751</c:v>
                </c:pt>
                <c:pt idx="3">
                  <c:v>747</c:v>
                </c:pt>
                <c:pt idx="4">
                  <c:v>759</c:v>
                </c:pt>
                <c:pt idx="5">
                  <c:v>492</c:v>
                </c:pt>
                <c:pt idx="6">
                  <c:v>95</c:v>
                </c:pt>
                <c:pt idx="7">
                  <c:v>843</c:v>
                </c:pt>
                <c:pt idx="8">
                  <c:v>819</c:v>
                </c:pt>
                <c:pt idx="9">
                  <c:v>909</c:v>
                </c:pt>
                <c:pt idx="10">
                  <c:v>891</c:v>
                </c:pt>
                <c:pt idx="11">
                  <c:v>720</c:v>
                </c:pt>
                <c:pt idx="12">
                  <c:v>762</c:v>
                </c:pt>
                <c:pt idx="13">
                  <c:v>546</c:v>
                </c:pt>
                <c:pt idx="14">
                  <c:v>559</c:v>
                </c:pt>
                <c:pt idx="15">
                  <c:v>627</c:v>
                </c:pt>
                <c:pt idx="16">
                  <c:v>1053</c:v>
                </c:pt>
                <c:pt idx="17">
                  <c:v>605</c:v>
                </c:pt>
                <c:pt idx="18">
                  <c:v>769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4-4198-AFFA-2FDCD5D585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2064280"/>
        <c:axId val="522064672"/>
      </c:barChart>
      <c:catAx>
        <c:axId val="522064280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nextTo"/>
        <c:txPr>
          <a:bodyPr rot="-2280000"/>
          <a:lstStyle/>
          <a:p>
            <a:pPr>
              <a:defRPr normalizeH="1" baseline="0"/>
            </a:pPr>
            <a:endParaRPr lang="en-US"/>
          </a:p>
        </c:txPr>
        <c:crossAx val="52206467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52206467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522064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baseline="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B3158-C5B3-4074-A1AD-0F47E9703082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6FC6A-98D6-4DCF-B9F9-A16FD76C7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3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6FC6A-98D6-4DCF-B9F9-A16FD76C7A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4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6FC6A-98D6-4DCF-B9F9-A16FD76C7A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12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6FC6A-98D6-4DCF-B9F9-A16FD76C7A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159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509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53AA072-17C7-4DB9-B3EF-A054F47A2568}" type="slidenum">
              <a:rPr kumimoji="0" lang="en-US" sz="12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509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380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E5614-C326-4E20-B531-31CBCDA6F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755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3AA072-17C7-4DB9-B3EF-A054F47A256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628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6FC6A-98D6-4DCF-B9F9-A16FD76C7A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75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E5614-C326-4E20-B531-31CBCDA6F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467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6A05-4CB4-4AFA-B4ED-5AB83F8AE2AC}" type="datetime1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3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1098-D5D2-4841-B46C-FFD97FD4AC7C}" type="datetime1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9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5162-B36A-4773-9922-F584CC061A6E}" type="datetime1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4889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77D6-2A35-4DDA-BC75-97EA596660C9}" type="datetime1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3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5507-105C-474C-9EEB-A4ED25D8EAB7}" type="datetime1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0410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19FF-AB32-49E9-8A71-3BABB2434CA5}" type="datetime1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48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A3B5-0DC1-4FD2-AF5A-B42C307E93F1}" type="datetime1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60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0EBC-2677-46EA-9BAD-1473D5C8EEBC}" type="datetime1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40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5D73-C9A1-443B-954F-0B018E63199C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571489"/>
            <a:ext cx="2743200" cy="152400"/>
          </a:xfrm>
          <a:prstGeom prst="rect">
            <a:avLst/>
          </a:prstGeom>
        </p:spPr>
        <p:txBody>
          <a:bodyPr/>
          <a:lstStyle/>
          <a:p>
            <a:fld id="{AEDED5F5-54A3-4749-8E90-F5AFC8F8F0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11379200" cy="381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198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DE82F-D1F0-4B0D-A264-EEADE83B965A}" type="datetime1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9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2D58E-8A86-49A3-B3FC-7C557EF9F7A0}" type="datetime1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46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F81A7-C0F9-4FBA-917A-5D0F98F38A8F}" type="datetime1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12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5B5C-E277-4ABB-8337-BF8E2741EC00}" type="datetime1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0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3E71-FE22-4AA3-ABF4-C6C941AFFD27}" type="datetime1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58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B8CC-8361-4570-9C3A-AA402709E101}" type="datetime1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7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C846-1185-4F3A-847F-5552CFA01FB4}" type="datetime1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77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FE4A-6B35-4669-A9B3-9B6B079B59D3}" type="datetime1">
              <a:rPr lang="en-US" smtClean="0"/>
              <a:t>10/4/2024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4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B9598-4CB3-4779-9B2F-FCD6327978DB}" type="datetime1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69623B0-24E9-4D59-9CDD-024E60C2F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27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Contract Input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593633"/>
            <a:ext cx="7766936" cy="1096899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Overview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61" y="2404534"/>
            <a:ext cx="1405018" cy="14050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520" y="2404534"/>
            <a:ext cx="1427914" cy="14267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39200" y="6079214"/>
            <a:ext cx="3352799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100" b="1" dirty="0"/>
              <a:t>Controlled by:</a:t>
            </a:r>
            <a:r>
              <a:rPr lang="en-US" sz="1100" dirty="0"/>
              <a:t> </a:t>
            </a:r>
            <a:r>
              <a:rPr lang="en-US" sz="1100" dirty="0">
                <a:solidFill>
                  <a:schemeClr val="bg1"/>
                </a:solidFill>
              </a:rPr>
              <a:t>DCMA, Contracts Directorate</a:t>
            </a:r>
          </a:p>
          <a:p>
            <a:r>
              <a:rPr lang="en-US" sz="1100" b="1" dirty="0"/>
              <a:t>CUI Category: </a:t>
            </a:r>
            <a:r>
              <a:rPr lang="en-US" sz="1100" dirty="0">
                <a:solidFill>
                  <a:schemeClr val="bg1"/>
                </a:solidFill>
              </a:rPr>
              <a:t>General Procurement &amp; Acquisition</a:t>
            </a:r>
          </a:p>
          <a:p>
            <a:r>
              <a:rPr lang="en-US" sz="1100" b="1" dirty="0"/>
              <a:t>Distribution/Dissemination Control: </a:t>
            </a:r>
            <a:r>
              <a:rPr lang="en-US" sz="1100" dirty="0">
                <a:solidFill>
                  <a:schemeClr val="bg1"/>
                </a:solidFill>
              </a:rPr>
              <a:t>FEDCON</a:t>
            </a:r>
          </a:p>
          <a:p>
            <a:r>
              <a:rPr lang="en-US" sz="1100" b="1" dirty="0"/>
              <a:t>POC: </a:t>
            </a:r>
            <a:r>
              <a:rPr lang="en-US" sz="1100" b="1">
                <a:solidFill>
                  <a:schemeClr val="bg1"/>
                </a:solidFill>
              </a:rPr>
              <a:t>eric.t.haley3.civ@mail.mil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820" y="5837477"/>
            <a:ext cx="3128211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Presented By:</a:t>
            </a:r>
          </a:p>
          <a:p>
            <a:r>
              <a:rPr lang="en-US" dirty="0">
                <a:solidFill>
                  <a:schemeClr val="tx2"/>
                </a:solidFill>
              </a:rPr>
              <a:t>Lisa </a:t>
            </a:r>
            <a:r>
              <a:rPr lang="en-US" dirty="0" err="1">
                <a:solidFill>
                  <a:schemeClr val="tx2"/>
                </a:solidFill>
              </a:rPr>
              <a:t>Keglovich</a:t>
            </a:r>
            <a:endParaRPr lang="en-US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449626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405018" y="1498291"/>
            <a:ext cx="8596668" cy="38807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Contract Types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Timeliness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Process Overview and Daily Duties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Contract Input Deficiency Reports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05018" y="92765"/>
            <a:ext cx="795072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Agenda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066" y="21689"/>
            <a:ext cx="1427914" cy="14267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89"/>
            <a:ext cx="1405018" cy="140501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58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5018" y="1139101"/>
            <a:ext cx="8584097" cy="543238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729639"/>
              </p:ext>
            </p:extLst>
          </p:nvPr>
        </p:nvGraphicFramePr>
        <p:xfrm>
          <a:off x="1444209" y="1139101"/>
          <a:ext cx="8534401" cy="5432388"/>
        </p:xfrm>
        <a:graphic>
          <a:graphicData uri="http://schemas.openxmlformats.org/drawingml/2006/table">
            <a:tbl>
              <a:tblPr/>
              <a:tblGrid>
                <a:gridCol w="1242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3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6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1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3022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Contract Types Processed By MOCAS</a:t>
                      </a:r>
                    </a:p>
                  </a:txBody>
                  <a:tcPr marL="6028" marR="6028" marT="6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7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Contract Type</a:t>
                      </a:r>
                    </a:p>
                  </a:txBody>
                  <a:tcPr marL="6028" marR="6028" marT="6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6028" marR="6028" marT="6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Variations</a:t>
                      </a:r>
                    </a:p>
                  </a:txBody>
                  <a:tcPr marL="6028" marR="6028" marT="6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of Payment Request </a:t>
                      </a:r>
                    </a:p>
                  </a:txBody>
                  <a:tcPr marL="6028" marR="6028" marT="6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Payment Instructions (if multi-funded)</a:t>
                      </a:r>
                    </a:p>
                  </a:txBody>
                  <a:tcPr marL="6028" marR="6028" marT="6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167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Type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Cost-reimbursement types of contracts provide for payment of allowable incurred costs, to the extent prescribed in the contract.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no fee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plus fixed fee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plus award fee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plus incentive Fee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Cost Voucher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 Item Specific Proration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1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and Materials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time-and-materials contract provides for acquiring supplies or services on the basis of 1) a fixed hourly rate (that includes overhead, profit, etc.) and 2) actual cost of materials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&amp; Materials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 Hours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Voucher, Service Invoice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 Item Specific Proration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5663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Fixed Price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Fixed-price types of contracts provide for a firm price or, in appropriate cases, an adjustable price.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Firm Fixed Price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Fixed Price Incentive 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Fixed Price Economic Price Adjustment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Fixed Price Price Redetermination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Commercial Invoice (Combo, 2 in 1, stand alone)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Financing Invoice (if applicable)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Commercial Invoice - Line Item Specific Proration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Progress Payment - Contract-Wide Proration</a:t>
                      </a:r>
                      <a:br>
                        <a:rPr lang="en-US" sz="1200" b="1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All other financing - Specified in approved payment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661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Mixed Type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Combination of any of the above (funding can be shared across types)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Combination of any of the above (funding can be shared across types)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Combination of any of the above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Payments made according to invoice type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388"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NOTE: Contracts for shipbuilding or military construction are paid line item by fiscal year</a:t>
                      </a: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28" marR="6028" marT="60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1405018" y="92765"/>
            <a:ext cx="795072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Contract Types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066" y="21689"/>
            <a:ext cx="1427914" cy="142670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13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89"/>
            <a:ext cx="1405018" cy="140501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D5F5-54A3-4749-8E90-F5AFC8F8F0D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607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1405018" y="92765"/>
            <a:ext cx="795072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200" dirty="0"/>
              <a:t>Contract Input Timeliness – June 2024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066" y="21689"/>
            <a:ext cx="1427914" cy="142670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13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89"/>
            <a:ext cx="1405018" cy="140501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CB01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9299547"/>
              </p:ext>
            </p:extLst>
          </p:nvPr>
        </p:nvGraphicFramePr>
        <p:xfrm>
          <a:off x="702509" y="1135630"/>
          <a:ext cx="8826502" cy="4543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177869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Diagram group"/>
          <p:cNvGrpSpPr/>
          <p:nvPr/>
        </p:nvGrpSpPr>
        <p:grpSpPr>
          <a:xfrm>
            <a:off x="-91964" y="1191611"/>
            <a:ext cx="9982200" cy="5105400"/>
            <a:chOff x="4" y="0"/>
            <a:chExt cx="9677395" cy="5105400"/>
          </a:xfrm>
          <a:scene3d>
            <a:camera prst="perspectiveLeft" zoom="91000"/>
            <a:lightRig rig="threePt" dir="t">
              <a:rot lat="0" lon="0" rev="20640000"/>
            </a:lightRig>
          </a:scene3d>
        </p:grpSpPr>
        <p:sp>
          <p:nvSpPr>
            <p:cNvPr id="11" name="Right Arrow 10"/>
            <p:cNvSpPr/>
            <p:nvPr/>
          </p:nvSpPr>
          <p:spPr>
            <a:xfrm>
              <a:off x="4" y="0"/>
              <a:ext cx="9677395" cy="5105400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sp3d z="-161800" extrusionH="600" contourW="3000">
              <a:bevelT w="48600" h="18600" prst="relaxedInset"/>
              <a:bevelB w="48600" h="8600" prst="relaxedInset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152394" y="1569726"/>
              <a:ext cx="1517557" cy="2042160"/>
              <a:chOff x="152394" y="1569726"/>
              <a:chExt cx="1517557" cy="2042160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152394" y="1569726"/>
                <a:ext cx="1517557" cy="2042160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sp3d extrusionH="50600" prstMaterial="metal">
                <a:bevelT w="101600" h="80600" prst="relaxedInset"/>
                <a:bevelB w="80600" h="806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Rounded Rectangle 5"/>
              <p:cNvSpPr/>
              <p:nvPr/>
            </p:nvSpPr>
            <p:spPr>
              <a:xfrm>
                <a:off x="226475" y="1643807"/>
                <a:ext cx="1369395" cy="189399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0" vert="horz" wrap="square" lIns="87630" tIns="87630" rIns="87630" bIns="87630" numCol="1" spcCol="1270" anchor="ctr" anchorCtr="0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n-US" sz="23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Contract Award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133594" y="1813907"/>
              <a:ext cx="1517557" cy="1553797"/>
              <a:chOff x="2133594" y="1813907"/>
              <a:chExt cx="1517557" cy="1553797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2133594" y="1813907"/>
                <a:ext cx="1517557" cy="1553797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sp3d extrusionH="50600" prstMaterial="metal">
                <a:bevelT w="101600" h="80600" prst="relaxedInset"/>
                <a:bevelB w="80600" h="806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Rounded Rectangle 7"/>
              <p:cNvSpPr/>
              <p:nvPr/>
            </p:nvSpPr>
            <p:spPr>
              <a:xfrm>
                <a:off x="2207675" y="1887988"/>
                <a:ext cx="1369395" cy="1405635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0" vert="horz" wrap="square" lIns="87630" tIns="87630" rIns="87630" bIns="87630" numCol="1" spcCol="1270" anchor="ctr" anchorCtr="0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n-US" sz="23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EDI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4033665" y="1574260"/>
              <a:ext cx="1517557" cy="2042160"/>
              <a:chOff x="4033665" y="1574260"/>
              <a:chExt cx="1517557" cy="2042160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4033665" y="1574260"/>
                <a:ext cx="1517557" cy="2042160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sp3d extrusionH="50600" prstMaterial="metal">
                <a:bevelT w="101600" h="80600" prst="relaxedInset"/>
                <a:bevelB w="80600" h="806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Rounded Rectangle 9"/>
              <p:cNvSpPr/>
              <p:nvPr/>
            </p:nvSpPr>
            <p:spPr>
              <a:xfrm>
                <a:off x="4107746" y="1648341"/>
                <a:ext cx="1369395" cy="189399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0" vert="horz" wrap="square" lIns="87630" tIns="87630" rIns="87630" bIns="87630" numCol="1" spcCol="1270" anchor="ctr" anchorCtr="0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n-US" sz="23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EDM</a:t>
                </a:r>
              </a:p>
              <a:p>
                <a:pPr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n-US" sz="23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Contract</a:t>
                </a:r>
              </a:p>
              <a:p>
                <a:pPr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n-US" sz="23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Input</a:t>
                </a: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133596" y="0"/>
              <a:ext cx="1517557" cy="1661623"/>
              <a:chOff x="2133596" y="0"/>
              <a:chExt cx="1517557" cy="1661623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2133596" y="0"/>
                <a:ext cx="1517557" cy="1661623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bg1"/>
                </a:solidFill>
              </a:ln>
              <a:sp3d extrusionH="50600" prstMaterial="metal">
                <a:bevelT w="101600" h="80600" prst="relaxedInset"/>
                <a:bevelB w="80600" h="80600" prst="relaxedInset"/>
              </a:sp3d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Rounded Rectangle 11"/>
              <p:cNvSpPr/>
              <p:nvPr/>
            </p:nvSpPr>
            <p:spPr>
              <a:xfrm>
                <a:off x="2207677" y="74081"/>
                <a:ext cx="1369395" cy="1513461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0" vert="horz" wrap="square" lIns="87630" tIns="87630" rIns="87630" bIns="87630" numCol="1" spcCol="1270" anchor="ctr" anchorCtr="0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n-US" sz="23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EDA</a:t>
                </a: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2133596" y="3505194"/>
              <a:ext cx="1517557" cy="1596213"/>
              <a:chOff x="2133596" y="3505194"/>
              <a:chExt cx="1517557" cy="1596213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2133596" y="3505194"/>
                <a:ext cx="1517557" cy="1596213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sp3d extrusionH="50600" prstMaterial="metal">
                <a:bevelT w="101600" h="80600" prst="relaxedInset"/>
                <a:bevelB w="80600" h="806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Rounded Rectangle 13"/>
              <p:cNvSpPr/>
              <p:nvPr/>
            </p:nvSpPr>
            <p:spPr>
              <a:xfrm>
                <a:off x="2207677" y="3579275"/>
                <a:ext cx="1369395" cy="1448051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0" vert="horz" wrap="square" lIns="87630" tIns="87630" rIns="87630" bIns="87630" numCol="1" spcCol="1270" anchor="ctr" anchorCtr="0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n-US" sz="2300" dirty="0">
                    <a:solidFill>
                      <a:prstClr val="white"/>
                    </a:solidFill>
                    <a:latin typeface="Calibri"/>
                  </a:rPr>
                  <a:t>Hard</a:t>
                </a:r>
              </a:p>
              <a:p>
                <a:pPr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n-US" sz="2300" dirty="0">
                    <a:solidFill>
                      <a:prstClr val="white"/>
                    </a:solidFill>
                    <a:latin typeface="Calibri"/>
                  </a:rPr>
                  <a:t>Copy</a:t>
                </a: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5885418" y="1564743"/>
              <a:ext cx="1517557" cy="2042160"/>
              <a:chOff x="5885418" y="1564743"/>
              <a:chExt cx="1517557" cy="2042160"/>
            </a:xfrm>
          </p:grpSpPr>
          <p:sp>
            <p:nvSpPr>
              <p:cNvPr id="18" name="Rounded Rectangle 17"/>
              <p:cNvSpPr/>
              <p:nvPr/>
            </p:nvSpPr>
            <p:spPr>
              <a:xfrm>
                <a:off x="5885418" y="1564743"/>
                <a:ext cx="1517557" cy="2042160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sp3d extrusionH="50600" prstMaterial="metal">
                <a:bevelT w="101600" h="80600" prst="relaxedInset"/>
                <a:bevelB w="80600" h="806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Rounded Rectangle 15"/>
              <p:cNvSpPr/>
              <p:nvPr/>
            </p:nvSpPr>
            <p:spPr>
              <a:xfrm>
                <a:off x="5959499" y="1638824"/>
                <a:ext cx="1369395" cy="189399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0" vert="horz" wrap="square" lIns="87630" tIns="87630" rIns="87630" bIns="87630" numCol="1" spcCol="1270" anchor="ctr" anchorCtr="0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n-US" sz="23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Establish Contract </a:t>
                </a:r>
              </a:p>
              <a:p>
                <a:pPr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n-US" sz="23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 MOCAS</a:t>
                </a:r>
              </a:p>
            </p:txBody>
          </p:sp>
        </p:grpSp>
      </p:grpSp>
      <p:sp>
        <p:nvSpPr>
          <p:cNvPr id="35" name="Oval 34"/>
          <p:cNvSpPr/>
          <p:nvPr/>
        </p:nvSpPr>
        <p:spPr>
          <a:xfrm>
            <a:off x="5211128" y="5269364"/>
            <a:ext cx="1714500" cy="1162558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defTabSz="914400">
              <a:defRPr/>
            </a:pPr>
            <a:r>
              <a:rPr lang="en-US" sz="13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</a:t>
            </a:r>
          </a:p>
          <a:p>
            <a:pPr algn="ctr" defTabSz="914400">
              <a:defRPr/>
            </a:pPr>
            <a:r>
              <a:rPr lang="en-US" sz="13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Discrepancy Report</a:t>
            </a:r>
          </a:p>
          <a:p>
            <a:pPr algn="ctr" defTabSz="914400">
              <a:defRPr/>
            </a:pPr>
            <a:r>
              <a:rPr lang="en-US" sz="13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(CDR)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303826" y="4900032"/>
            <a:ext cx="1349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defRPr/>
            </a:pPr>
            <a:r>
              <a:rPr lang="en-US" b="1" dirty="0">
                <a:solidFill>
                  <a:srgbClr val="C00000"/>
                </a:solidFill>
                <a:latin typeface="Calibri"/>
              </a:rPr>
              <a:t>PROBLEMS?</a:t>
            </a:r>
          </a:p>
        </p:txBody>
      </p:sp>
      <p:sp>
        <p:nvSpPr>
          <p:cNvPr id="39" name="Right Arrow 38"/>
          <p:cNvSpPr/>
          <p:nvPr/>
        </p:nvSpPr>
        <p:spPr>
          <a:xfrm>
            <a:off x="3947664" y="3687163"/>
            <a:ext cx="304800" cy="3048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0" name="Right Arrow 39"/>
          <p:cNvSpPr/>
          <p:nvPr/>
        </p:nvSpPr>
        <p:spPr>
          <a:xfrm>
            <a:off x="2380991" y="3677638"/>
            <a:ext cx="304800" cy="3048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1" name="Right Arrow 40"/>
          <p:cNvSpPr/>
          <p:nvPr/>
        </p:nvSpPr>
        <p:spPr>
          <a:xfrm>
            <a:off x="5558712" y="3677638"/>
            <a:ext cx="304800" cy="3048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2" name="Right Arrow 41"/>
          <p:cNvSpPr/>
          <p:nvPr/>
        </p:nvSpPr>
        <p:spPr>
          <a:xfrm rot="19397309">
            <a:off x="4026913" y="4959277"/>
            <a:ext cx="304800" cy="3048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 rot="3139846">
            <a:off x="4027891" y="2191161"/>
            <a:ext cx="304800" cy="3048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 rot="4160710">
            <a:off x="5067511" y="4735937"/>
            <a:ext cx="304800" cy="3048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5" name="Right Arrow 44"/>
          <p:cNvSpPr/>
          <p:nvPr/>
        </p:nvSpPr>
        <p:spPr>
          <a:xfrm rot="7158058">
            <a:off x="6565741" y="4793695"/>
            <a:ext cx="304800" cy="3048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defRPr/>
            </a:pP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1405018" y="92765"/>
            <a:ext cx="795072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MOCAS Contract Management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066" y="21689"/>
            <a:ext cx="1427914" cy="1426707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13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89"/>
            <a:ext cx="1405018" cy="140501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24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405018" y="1484641"/>
            <a:ext cx="7950726" cy="519993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Process 502 Requests</a:t>
            </a:r>
          </a:p>
          <a:p>
            <a:pPr lvl="1"/>
            <a:r>
              <a:rPr lang="en-US" sz="1400" dirty="0"/>
              <a:t>Entitlement request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Process New Documents</a:t>
            </a:r>
          </a:p>
          <a:p>
            <a:pPr lvl="1"/>
            <a:r>
              <a:rPr lang="en-US" sz="1400" dirty="0"/>
              <a:t>Standards are 34 contractual documents per day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Review and Process Requests for MOCAS Action</a:t>
            </a:r>
          </a:p>
          <a:p>
            <a:pPr lvl="1"/>
            <a:r>
              <a:rPr lang="en-US" sz="1400" dirty="0"/>
              <a:t>DCMA request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Backlog Contracts in MOCAS</a:t>
            </a:r>
          </a:p>
          <a:p>
            <a:pPr lvl="1"/>
            <a:r>
              <a:rPr lang="en-US" sz="1400" dirty="0"/>
              <a:t>Backlog report UNMC700E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Emails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CDR’s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Monthly Audit control requirements</a:t>
            </a:r>
          </a:p>
          <a:p>
            <a:pPr lvl="1"/>
            <a:r>
              <a:rPr lang="en-US" sz="1100" dirty="0"/>
              <a:t>EDA to MOCAS</a:t>
            </a:r>
          </a:p>
          <a:p>
            <a:pPr lvl="1"/>
            <a:r>
              <a:rPr lang="en-US" sz="1100" dirty="0"/>
              <a:t>Backlog Report	</a:t>
            </a:r>
          </a:p>
          <a:p>
            <a:pPr lvl="1"/>
            <a:r>
              <a:rPr lang="en-US" sz="1100" dirty="0"/>
              <a:t>Over Obligation report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05018" y="92765"/>
            <a:ext cx="795072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Daily Duties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066" y="21689"/>
            <a:ext cx="1427914" cy="14267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13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89"/>
            <a:ext cx="1405018" cy="140501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65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5018" y="1497783"/>
            <a:ext cx="8596668" cy="38807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Y or N at the CLIN</a:t>
            </a:r>
          </a:p>
          <a:p>
            <a:pPr lvl="1"/>
            <a:r>
              <a:rPr lang="en-US" sz="2000" dirty="0"/>
              <a:t>Progress Pay at contract level</a:t>
            </a:r>
          </a:p>
          <a:p>
            <a:pPr lvl="1"/>
            <a:r>
              <a:rPr lang="en-US" sz="2000" dirty="0"/>
              <a:t>Performance Based at CLIN level</a:t>
            </a:r>
          </a:p>
          <a:p>
            <a:pPr lvl="1"/>
            <a:r>
              <a:rPr lang="en-US" sz="2000" dirty="0"/>
              <a:t>Deliverable CLIN that is being recouped must have a Y</a:t>
            </a:r>
          </a:p>
          <a:p>
            <a:pPr marL="457200" lvl="1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Determining Rates</a:t>
            </a:r>
          </a:p>
          <a:p>
            <a:pPr lvl="1"/>
            <a:r>
              <a:rPr lang="en-US" sz="2000" dirty="0"/>
              <a:t>If not cited in contract – size of business</a:t>
            </a:r>
          </a:p>
          <a:p>
            <a:pPr marL="457200" lvl="1" indent="0">
              <a:buNone/>
            </a:pPr>
            <a:endParaRPr lang="en-US" sz="2000" dirty="0"/>
          </a:p>
          <a:p>
            <a:endParaRPr lang="en-US" sz="2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05018" y="92765"/>
            <a:ext cx="795072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Daily Duties: Financing Input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066" y="21689"/>
            <a:ext cx="1427914" cy="14267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13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89"/>
            <a:ext cx="1405018" cy="140501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49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5018" y="1497783"/>
            <a:ext cx="8458200" cy="5105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Line of Accounting</a:t>
            </a:r>
          </a:p>
          <a:p>
            <a:pPr lvl="1"/>
            <a:r>
              <a:rPr lang="en-US" sz="2000" dirty="0"/>
              <a:t>Key data not provided</a:t>
            </a:r>
          </a:p>
          <a:p>
            <a:pPr lvl="1"/>
            <a:r>
              <a:rPr lang="en-US" sz="2000" dirty="0"/>
              <a:t>Incorrect FMS Country/Case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Improper CLIN Structure</a:t>
            </a:r>
          </a:p>
          <a:p>
            <a:pPr lvl="1"/>
            <a:r>
              <a:rPr lang="en-US" sz="2000" dirty="0"/>
              <a:t>Sub-CLINS</a:t>
            </a:r>
          </a:p>
          <a:p>
            <a:pPr lvl="1"/>
            <a:r>
              <a:rPr lang="en-US" sz="2000" dirty="0"/>
              <a:t>Informational CLINS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Special Payment Instructions </a:t>
            </a:r>
          </a:p>
          <a:p>
            <a:pPr lvl="1"/>
            <a:r>
              <a:rPr lang="en-US" sz="2000" dirty="0"/>
              <a:t>Not provided</a:t>
            </a:r>
          </a:p>
          <a:p>
            <a:pPr lvl="1"/>
            <a:r>
              <a:rPr lang="en-US" sz="2000" dirty="0"/>
              <a:t>PGI “Other” Not Coordinated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Incorrect Pay Office Assignment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939" y="1834056"/>
            <a:ext cx="2608249" cy="3263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405018" y="92765"/>
            <a:ext cx="795072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Common Contract Deficiency Reports Root Causes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066" y="21689"/>
            <a:ext cx="1427914" cy="14267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213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89"/>
            <a:ext cx="1405018" cy="140501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56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353" y="2736574"/>
            <a:ext cx="8596668" cy="1320800"/>
          </a:xfrm>
        </p:spPr>
        <p:txBody>
          <a:bodyPr anchor="ctr">
            <a:noAutofit/>
          </a:bodyPr>
          <a:lstStyle/>
          <a:p>
            <a:pPr algn="ctr"/>
            <a:r>
              <a:rPr lang="en-US" b="1" dirty="0">
                <a:solidFill>
                  <a:srgbClr val="1621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066" y="21689"/>
            <a:ext cx="1427914" cy="14267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89"/>
            <a:ext cx="1405018" cy="140501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623B0-24E9-4D59-9CDD-024E60C2FA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590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C991B314282346A0AA9ADF3472887E" ma:contentTypeVersion="6" ma:contentTypeDescription="Create a new document." ma:contentTypeScope="" ma:versionID="5d99294230a6e0474a5d5ca39cd8b90d">
  <xsd:schema xmlns:xsd="http://www.w3.org/2001/XMLSchema" xmlns:xs="http://www.w3.org/2001/XMLSchema" xmlns:p="http://schemas.microsoft.com/office/2006/metadata/properties" xmlns:ns2="3fe1f0f1-03b7-47c2-a08b-9f63e09826fe" xmlns:ns3="5841f538-20b5-42d5-80f2-8e9dc260045f" targetNamespace="http://schemas.microsoft.com/office/2006/metadata/properties" ma:root="true" ma:fieldsID="b6cb428a71f02070b274ad5651cfe6a4" ns2:_="" ns3:_="">
    <xsd:import namespace="3fe1f0f1-03b7-47c2-a08b-9f63e09826fe"/>
    <xsd:import namespace="5841f538-20b5-42d5-80f2-8e9dc26004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e1f0f1-03b7-47c2-a08b-9f63e09826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41f538-20b5-42d5-80f2-8e9dc260045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65D996-1F87-4211-9138-B167F86C79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C7A4E9-C926-45D6-89C3-67F86F11CA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e1f0f1-03b7-47c2-a08b-9f63e09826fe"/>
    <ds:schemaRef ds:uri="5841f538-20b5-42d5-80f2-8e9dc26004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8F3CBF-578A-4AA9-A660-5D37E181015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992</TotalTime>
  <Words>496</Words>
  <Application>Microsoft Office PowerPoint</Application>
  <PresentationFormat>Widescreen</PresentationFormat>
  <Paragraphs>112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Trebuchet MS</vt:lpstr>
      <vt:lpstr>Wingdings</vt:lpstr>
      <vt:lpstr>Wingdings 3</vt:lpstr>
      <vt:lpstr>Facet</vt:lpstr>
      <vt:lpstr>Contract Input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MOCAS  Accounts Payable</dc:title>
  <dc:creator>Kidd, Ryan M CIV DCMA HQ (USA)</dc:creator>
  <cp:lastModifiedBy>Keglovich, Lisa A CIV DFAS JAL (USA)</cp:lastModifiedBy>
  <cp:revision>78</cp:revision>
  <dcterms:created xsi:type="dcterms:W3CDTF">2023-01-18T18:25:16Z</dcterms:created>
  <dcterms:modified xsi:type="dcterms:W3CDTF">2024-10-04T20:35:55Z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0x010100F2C991B314282346A0AA9ADF3472887E</vt:lpwstr>
  </property>
</Properties>
</file>